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80" r:id="rId11"/>
    <p:sldId id="282" r:id="rId12"/>
    <p:sldId id="283" r:id="rId13"/>
    <p:sldId id="284" r:id="rId14"/>
    <p:sldId id="285" r:id="rId15"/>
    <p:sldId id="286"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F2EBA-E8A8-4E24-8C56-80D835AED757}" type="datetimeFigureOut">
              <a:rPr lang="nl-BE" smtClean="0"/>
              <a:t>30/01/2019</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BD227-C1C2-4380-BDD2-B3A9C01B1B31}" type="slidenum">
              <a:rPr lang="nl-BE" smtClean="0"/>
              <a:t>‹nr.›</a:t>
            </a:fld>
            <a:endParaRPr lang="nl-BE"/>
          </a:p>
        </p:txBody>
      </p:sp>
    </p:spTree>
    <p:extLst>
      <p:ext uri="{BB962C8B-B14F-4D97-AF65-F5344CB8AC3E}">
        <p14:creationId xmlns:p14="http://schemas.microsoft.com/office/powerpoint/2010/main" val="215879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Welcome to the visitor centre ‘Colony 5-7’ of the Colonies Wortel and Merksplas. </a:t>
            </a:r>
          </a:p>
          <a:p>
            <a:r>
              <a:rPr lang="nl-BE" altLang="nl-BE" smtClean="0"/>
              <a:t>This visitor centre is one of the many ways how we tell the story of the Colonies of Benevolence to the main public. </a:t>
            </a:r>
          </a:p>
          <a:p>
            <a:endParaRPr lang="nl-BE" altLang="nl-BE" smtClean="0"/>
          </a:p>
        </p:txBody>
      </p:sp>
      <p:sp>
        <p:nvSpPr>
          <p:cNvPr id="122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88207BDC-57A4-44E9-B2A6-2DEE8E5D7F22}" type="slidenum">
              <a:rPr lang="nl-NL" altLang="nl-BE" smtClean="0"/>
              <a:pPr/>
              <a:t>1</a:t>
            </a:fld>
            <a:endParaRPr lang="nl-NL" alt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Vanuit de groep ‘Koloniën van Weldadigheid’ hebben we 1 logo ontwikkeld. In het logo kan je het verhaal van de Koloniën herkennen. Het kleine huisje staat voor het onderdak dat men bood aan de allerarmsten in de maatschappij. Het grote huis staat voor het besloten karakter van de Koloniën en het strenge toezicht. Tenslotte brengt de herhaling van het beeldmerk ook het seriële en transnationale karakter en de schaduwkant van de Koloniën van Weldadigheid in beeld. </a:t>
            </a:r>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BFE6E809-13D4-4002-BCDB-C30558B5492C}" type="slidenum">
              <a:rPr lang="nl-NL" altLang="nl-BE" smtClean="0"/>
              <a:pPr/>
              <a:t>2</a:t>
            </a:fld>
            <a:endParaRPr lang="nl-NL" alt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Voor de verschillende Koloniën, gebruiken we hetzelfde logo. Door te werken met eenzelfde logo in verschillende kleuraccenten wordt de eenheid en verbondenheid tussen de gebieden zichtbaar en wordt er ingezet op de herkenbaarheid van de Koloniën van Weldadigheid in communicatie en marketing op verschillende niveaus. Voor het algemene logo is gekozen voor een kleur die verwijst naar het verleden en het verhaal van de ontstaansgeschiedenis met Generaal Johannes van den Bosch. Voor de 7 Koloniën is gekozen voor frisse kleuren die de doorontwikkeling en de toekomst (verhaal van herbestemming, toerisme en recreatie) weergeven.  </a:t>
            </a:r>
          </a:p>
        </p:txBody>
      </p:sp>
      <p:sp>
        <p:nvSpPr>
          <p:cNvPr id="143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466A6738-00B8-428F-82CE-194E85B2CD89}" type="slidenum">
              <a:rPr lang="nl-NL" altLang="nl-BE" smtClean="0"/>
              <a:pPr/>
              <a:t>3</a:t>
            </a:fld>
            <a:endParaRPr lang="nl-NL" altLang="nl-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BE" altLang="nl-BE" dirty="0" smtClean="0"/>
              <a:t>Het logo is geregistreerd als collectief merk bij het Benelux bureau voor de intellectuele eigendom. Voor het gebruik van het logo is een reglement opgemaakt dat ieder van jullie krijgt. </a:t>
            </a:r>
          </a:p>
          <a:p>
            <a:pPr>
              <a:defRPr/>
            </a:pPr>
            <a:endParaRPr lang="nl-BE" altLang="nl-BE" dirty="0" smtClean="0"/>
          </a:p>
          <a:p>
            <a:pPr>
              <a:defRPr/>
            </a:pPr>
            <a:r>
              <a:rPr lang="nl-BE" altLang="nl-BE" dirty="0" smtClean="0"/>
              <a:t>Waarom geregistreerd? </a:t>
            </a:r>
          </a:p>
          <a:p>
            <a:pPr marL="171450" indent="-171450">
              <a:buFontTx/>
              <a:buChar char="-"/>
              <a:defRPr/>
            </a:pPr>
            <a:r>
              <a:rPr lang="nl-BE" altLang="nl-BE" dirty="0" smtClean="0"/>
              <a:t>Om een zekere controle op het gebruik van het logo te bewaken (wie, waarvoor, wanneer, hoe lang,…)</a:t>
            </a:r>
          </a:p>
          <a:p>
            <a:pPr marL="171450" indent="-171450">
              <a:buFontTx/>
              <a:buChar char="-"/>
              <a:defRPr/>
            </a:pPr>
            <a:r>
              <a:rPr lang="nl-BE" altLang="nl-BE" dirty="0" smtClean="0"/>
              <a:t>én om kwaliteitsgebruik na te streven: er moet een link zijn tussen product en merk KvW -&gt; verhaal van KvW moet mee verteld worden. Bv. een B&amp;B die mee het verhaal van de Koloniën uitdraagt naar zijn gasten en die mondeling iets verteld, een boek ter beschikking stelt en folders</a:t>
            </a:r>
          </a:p>
          <a:p>
            <a:pPr marL="171450" indent="-171450">
              <a:buFontTx/>
              <a:buChar char="-"/>
              <a:defRPr/>
            </a:pPr>
            <a:endParaRPr lang="nl-BE" altLang="nl-BE" dirty="0" smtClean="0"/>
          </a:p>
          <a:p>
            <a:pPr>
              <a:defRPr/>
            </a:pPr>
            <a:r>
              <a:rPr lang="nl-BE" altLang="nl-BE" dirty="0" smtClean="0"/>
              <a:t>Kempens Landschap en provincie Drenthe geven goedkeuring voor gebruik logo: </a:t>
            </a:r>
          </a:p>
          <a:p>
            <a:pPr marL="171450" indent="-171450">
              <a:buFontTx/>
              <a:buChar char="-"/>
              <a:defRPr/>
            </a:pPr>
            <a:r>
              <a:rPr lang="nl-BE" altLang="nl-BE" dirty="0" smtClean="0"/>
              <a:t>Er dient een schriftelijke aanvraag (via mail) te gebeuren. Iedereen heeft een voorbeeld aanvraagformulier gekregen. We zullen dit kort overlopen</a:t>
            </a:r>
          </a:p>
          <a:p>
            <a:pPr marL="171450" indent="-171450">
              <a:buFontTx/>
              <a:buChar char="-"/>
              <a:defRPr/>
            </a:pPr>
            <a:r>
              <a:rPr lang="nl-BE" altLang="nl-BE" dirty="0" smtClean="0"/>
              <a:t>Wanneer iemand echt een Kolonie-product wenst uit te brengen bv. een Kolonie-brood,…zullen we steeds apart met deze ondernemer samen zitten om te bekijken wat de mogelijkheden zijn. Het is immers zo dat – omdat het product de naam draagt – graag een zeker percentage terug zien vloeien naar het gebied (voor gebiedswerking).</a:t>
            </a:r>
          </a:p>
          <a:p>
            <a:pPr marL="171450" indent="-171450">
              <a:buFontTx/>
              <a:buChar char="-"/>
              <a:defRPr/>
            </a:pPr>
            <a:r>
              <a:rPr lang="nl-BE" altLang="nl-BE" dirty="0" smtClean="0"/>
              <a:t>We zien soms ook foutief gebruik van het logo -&gt; eigen creaties. Ook dit willen we voorkomen door deze manier van werken. </a:t>
            </a:r>
          </a:p>
          <a:p>
            <a:pPr>
              <a:defRPr/>
            </a:pPr>
            <a:r>
              <a:rPr lang="nl-BE" altLang="nl-BE" dirty="0" smtClean="0"/>
              <a:t>    =&gt; We wensen gebruik te stimuleren maar correct gebruik</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2E15B921-DE85-4CAC-BD66-4B00F7227117}" type="slidenum">
              <a:rPr lang="nl-NL" altLang="nl-BE" smtClean="0"/>
              <a:pPr/>
              <a:t>4</a:t>
            </a:fld>
            <a:endParaRPr lang="nl-NL" alt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De partners van het Visitor Giving-netwerk kunnen opgenomen worden in de communicatie van de Koloniën. </a:t>
            </a:r>
          </a:p>
          <a:p>
            <a:r>
              <a:rPr lang="nl-BE" altLang="nl-BE" smtClean="0"/>
              <a:t>Zowel op de website van kolonie 5-7 (Wortel en Merksplas) als op de koepelwebsite Koloniën van Weldadigheid kunnen we hier ruimte voor voorzien</a:t>
            </a:r>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8265D5A4-5147-44A9-A6AC-D71001A776F1}" type="slidenum">
              <a:rPr lang="nl-NL" altLang="nl-BE" smtClean="0"/>
              <a:pPr/>
              <a:t>5</a:t>
            </a:fld>
            <a:endParaRPr lang="nl-NL" altLang="nl-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Website Kolonie 5-7: Een plek voor de logementen</a:t>
            </a: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374859CC-6E50-449E-B318-D691E6B117EF}" type="slidenum">
              <a:rPr lang="nl-NL" altLang="nl-BE" smtClean="0"/>
              <a:pPr/>
              <a:t>6</a:t>
            </a:fld>
            <a:endParaRPr lang="nl-NL" altLang="nl-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Website Kolonie 5-7: een plek voor streek- of Kolonieproducten</a:t>
            </a:r>
          </a:p>
        </p:txBody>
      </p:sp>
      <p:sp>
        <p:nvSpPr>
          <p:cNvPr id="184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A92BF85A-3F36-4719-BBB9-212E3C305292}" type="slidenum">
              <a:rPr lang="nl-NL" altLang="nl-BE" smtClean="0"/>
              <a:pPr/>
              <a:t>7</a:t>
            </a:fld>
            <a:endParaRPr lang="nl-NL" altLang="nl-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Koepelwebsite KvW: Een plek voor streek- en Kolonieproducten  voor zowel Wortel- als Merksplas-Kolonie </a:t>
            </a:r>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82BFC3DC-D83F-48EB-A8C5-0E9E3BBE200F}" type="slidenum">
              <a:rPr lang="nl-NL" altLang="nl-BE" smtClean="0"/>
              <a:pPr/>
              <a:t>8</a:t>
            </a:fld>
            <a:endParaRPr lang="nl-NL" alt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Koepelwebsite KvW: Een plek voor overnachtingen voor zowel Wortel- als Merksplas-Kolonie </a:t>
            </a:r>
          </a:p>
          <a:p>
            <a:endParaRPr lang="nl-BE" altLang="nl-BE" smtClean="0"/>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pitchFamily="126" charset="-128"/>
              </a:defRPr>
            </a:lvl1pPr>
            <a:lvl2pPr marL="742950" indent="-285750">
              <a:defRPr>
                <a:solidFill>
                  <a:schemeClr val="tx1"/>
                </a:solidFill>
                <a:latin typeface="Calibri" pitchFamily="34" charset="0"/>
                <a:ea typeface="ヒラギノ角ゴ Pro W3" pitchFamily="126" charset="-128"/>
              </a:defRPr>
            </a:lvl2pPr>
            <a:lvl3pPr marL="1143000" indent="-228600">
              <a:defRPr>
                <a:solidFill>
                  <a:schemeClr val="tx1"/>
                </a:solidFill>
                <a:latin typeface="Calibri" pitchFamily="34" charset="0"/>
                <a:ea typeface="ヒラギノ角ゴ Pro W3" pitchFamily="126" charset="-128"/>
              </a:defRPr>
            </a:lvl3pPr>
            <a:lvl4pPr marL="1600200" indent="-228600">
              <a:defRPr>
                <a:solidFill>
                  <a:schemeClr val="tx1"/>
                </a:solidFill>
                <a:latin typeface="Calibri" pitchFamily="34" charset="0"/>
                <a:ea typeface="ヒラギノ角ゴ Pro W3" pitchFamily="126" charset="-128"/>
              </a:defRPr>
            </a:lvl4pPr>
            <a:lvl5pPr marL="2057400" indent="-22860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fld id="{1EAFE6D0-66DE-4C06-A01E-2FD1E2B40AB7}" type="slidenum">
              <a:rPr lang="nl-NL" altLang="nl-BE" smtClean="0"/>
              <a:pPr/>
              <a:t>9</a:t>
            </a:fld>
            <a:endParaRPr lang="nl-NL" alt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19451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327306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180670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17032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37724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B25D794-0F7B-4119-9FE7-D8654ABE2090}" type="datetimeFigureOut">
              <a:rPr lang="nl-BE" smtClean="0"/>
              <a:t>30/01/2019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415639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B25D794-0F7B-4119-9FE7-D8654ABE2090}" type="datetimeFigureOut">
              <a:rPr lang="nl-BE" smtClean="0"/>
              <a:t>30/01/2019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36691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B25D794-0F7B-4119-9FE7-D8654ABE2090}" type="datetimeFigureOut">
              <a:rPr lang="nl-BE" smtClean="0"/>
              <a:t>30/01/2019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304506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B25D794-0F7B-4119-9FE7-D8654ABE2090}" type="datetimeFigureOut">
              <a:rPr lang="nl-BE" smtClean="0"/>
              <a:t>30/01/2019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31264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B25D794-0F7B-4119-9FE7-D8654ABE2090}" type="datetimeFigureOut">
              <a:rPr lang="nl-BE" smtClean="0"/>
              <a:t>30/01/2019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14117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B25D794-0F7B-4119-9FE7-D8654ABE2090}" type="datetimeFigureOut">
              <a:rPr lang="nl-BE" smtClean="0"/>
              <a:t>30/01/2019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64B8E34-2705-49BA-8067-6233ACD31EE7}" type="slidenum">
              <a:rPr lang="nl-BE" smtClean="0"/>
              <a:t>‹nr.›</a:t>
            </a:fld>
            <a:endParaRPr lang="nl-BE"/>
          </a:p>
        </p:txBody>
      </p:sp>
    </p:spTree>
    <p:extLst>
      <p:ext uri="{BB962C8B-B14F-4D97-AF65-F5344CB8AC3E}">
        <p14:creationId xmlns:p14="http://schemas.microsoft.com/office/powerpoint/2010/main" val="144941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5D794-0F7B-4119-9FE7-D8654ABE2090}" type="datetimeFigureOut">
              <a:rPr lang="nl-BE" smtClean="0"/>
              <a:t>30/01/2019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B8E34-2705-49BA-8067-6233ACD31EE7}" type="slidenum">
              <a:rPr lang="nl-BE" smtClean="0"/>
              <a:t>‹nr.›</a:t>
            </a:fld>
            <a:endParaRPr lang="nl-BE"/>
          </a:p>
        </p:txBody>
      </p:sp>
    </p:spTree>
    <p:extLst>
      <p:ext uri="{BB962C8B-B14F-4D97-AF65-F5344CB8AC3E}">
        <p14:creationId xmlns:p14="http://schemas.microsoft.com/office/powerpoint/2010/main" val="111331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kolonienvanweldadigheid.eu/" TargetMode="External"/><Relationship Id="rId4" Type="http://schemas.openxmlformats.org/officeDocument/2006/relationships/hyperlink" Target="http://www.kolonie57.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3"/>
          <p:cNvPicPr>
            <a:picLocks noChangeAspect="1"/>
          </p:cNvPicPr>
          <p:nvPr/>
        </p:nvPicPr>
        <p:blipFill>
          <a:blip r:embed="rId3">
            <a:extLst>
              <a:ext uri="{28A0092B-C50C-407E-A947-70E740481C1C}">
                <a14:useLocalDpi xmlns:a14="http://schemas.microsoft.com/office/drawing/2010/main" val="0"/>
              </a:ext>
            </a:extLst>
          </a:blip>
          <a:srcRect l="11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el 1"/>
          <p:cNvSpPr txBox="1">
            <a:spLocks/>
          </p:cNvSpPr>
          <p:nvPr/>
        </p:nvSpPr>
        <p:spPr bwMode="auto">
          <a:xfrm>
            <a:off x="1365250" y="2354263"/>
            <a:ext cx="71866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algn="ctr" eaLnBrk="1" hangingPunct="1">
              <a:lnSpc>
                <a:spcPct val="80000"/>
              </a:lnSpc>
              <a:spcBef>
                <a:spcPct val="0"/>
              </a:spcBef>
              <a:buFontTx/>
              <a:buNone/>
              <a:defRPr/>
            </a:pPr>
            <a:r>
              <a:rPr lang="nl-NL" altLang="nl-BE" sz="3500" b="1" cap="all" dirty="0" smtClean="0">
                <a:solidFill>
                  <a:schemeClr val="bg1"/>
                </a:solidFill>
                <a:latin typeface="Verdana" pitchFamily="34" charset="0"/>
              </a:rPr>
              <a:t>Koloniën van Weldadigheid</a:t>
            </a:r>
          </a:p>
          <a:p>
            <a:pPr algn="ctr" eaLnBrk="1" hangingPunct="1">
              <a:lnSpc>
                <a:spcPct val="80000"/>
              </a:lnSpc>
              <a:spcBef>
                <a:spcPct val="0"/>
              </a:spcBef>
              <a:buFontTx/>
              <a:buNone/>
              <a:defRPr/>
            </a:pPr>
            <a:endParaRPr lang="nl-NL" altLang="nl-BE" sz="3500" b="1" cap="all" dirty="0" smtClean="0">
              <a:solidFill>
                <a:schemeClr val="bg1"/>
              </a:solidFill>
              <a:latin typeface="Verdana" pitchFamily="34" charset="0"/>
            </a:endParaRPr>
          </a:p>
          <a:p>
            <a:pPr algn="ctr" eaLnBrk="1" hangingPunct="1">
              <a:lnSpc>
                <a:spcPct val="80000"/>
              </a:lnSpc>
              <a:spcBef>
                <a:spcPct val="0"/>
              </a:spcBef>
              <a:buFontTx/>
              <a:buNone/>
              <a:defRPr/>
            </a:pPr>
            <a:r>
              <a:rPr lang="nl-NL" altLang="nl-BE" sz="3500" dirty="0" smtClean="0">
                <a:solidFill>
                  <a:schemeClr val="bg1"/>
                </a:solidFill>
                <a:latin typeface="Verdana" pitchFamily="34" charset="0"/>
              </a:rPr>
              <a:t>Merkenbeleid</a:t>
            </a:r>
          </a:p>
        </p:txBody>
      </p:sp>
      <p:pic>
        <p:nvPicPr>
          <p:cNvPr id="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3" y="325438"/>
            <a:ext cx="1014412"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15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COMMUNICATIE</a:t>
            </a:r>
            <a:endParaRPr lang="nl-BE" dirty="0">
              <a:solidFill>
                <a:schemeClr val="accent5">
                  <a:lumMod val="50000"/>
                </a:schemeClr>
              </a:solidFill>
            </a:endParaRPr>
          </a:p>
        </p:txBody>
      </p:sp>
      <p:sp>
        <p:nvSpPr>
          <p:cNvPr id="3" name="Tijdelijke aanduiding voor tekst 2"/>
          <p:cNvSpPr>
            <a:spLocks noGrp="1"/>
          </p:cNvSpPr>
          <p:nvPr>
            <p:ph type="body" idx="1"/>
          </p:nvPr>
        </p:nvSpPr>
        <p:spPr/>
        <p:txBody>
          <a:bodyPr/>
          <a:lstStyle/>
          <a:p>
            <a:r>
              <a:rPr lang="nl-BE" dirty="0" smtClean="0"/>
              <a:t>Wendy </a:t>
            </a:r>
            <a:r>
              <a:rPr lang="nl-BE" dirty="0" err="1" smtClean="0"/>
              <a:t>Carnier</a:t>
            </a:r>
            <a:r>
              <a:rPr lang="nl-BE" dirty="0" smtClean="0"/>
              <a:t>  - Toerisme provincie Antwerpen	</a:t>
            </a:r>
            <a:endParaRPr lang="nl-BE" dirty="0"/>
          </a:p>
        </p:txBody>
      </p:sp>
    </p:spTree>
    <p:extLst>
      <p:ext uri="{BB962C8B-B14F-4D97-AF65-F5344CB8AC3E}">
        <p14:creationId xmlns:p14="http://schemas.microsoft.com/office/powerpoint/2010/main" val="338095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Visitor </a:t>
            </a:r>
            <a:r>
              <a:rPr lang="nl-BE" dirty="0" err="1" smtClean="0">
                <a:solidFill>
                  <a:schemeClr val="accent5">
                    <a:lumMod val="50000"/>
                  </a:schemeClr>
                </a:solidFill>
              </a:rPr>
              <a:t>Giving</a:t>
            </a:r>
            <a:r>
              <a:rPr lang="nl-BE" dirty="0" smtClean="0">
                <a:solidFill>
                  <a:schemeClr val="accent5">
                    <a:lumMod val="50000"/>
                  </a:schemeClr>
                </a:solidFill>
              </a:rPr>
              <a:t> - Praktisch</a:t>
            </a:r>
            <a:endParaRPr lang="nl-BE" dirty="0">
              <a:solidFill>
                <a:schemeClr val="accent5">
                  <a:lumMod val="50000"/>
                </a:schemeClr>
              </a:solidFill>
            </a:endParaRPr>
          </a:p>
        </p:txBody>
      </p:sp>
      <p:sp>
        <p:nvSpPr>
          <p:cNvPr id="3" name="Tijdelijke aanduiding voor tekst 2"/>
          <p:cNvSpPr>
            <a:spLocks noGrp="1"/>
          </p:cNvSpPr>
          <p:nvPr>
            <p:ph type="body" idx="1"/>
          </p:nvPr>
        </p:nvSpPr>
        <p:spPr/>
        <p:txBody>
          <a:bodyPr/>
          <a:lstStyle/>
          <a:p>
            <a:r>
              <a:rPr lang="nl-BE" dirty="0" smtClean="0"/>
              <a:t>Boekhoudkundig	</a:t>
            </a:r>
            <a:endParaRPr lang="nl-BE" dirty="0"/>
          </a:p>
        </p:txBody>
      </p:sp>
      <p:pic>
        <p:nvPicPr>
          <p:cNvPr id="1026" name="Picture 2" descr="Afbeeldingsresultaat voor boekhoudkundig"/>
          <p:cNvPicPr>
            <a:picLocks noChangeAspect="1" noChangeArrowheads="1"/>
          </p:cNvPicPr>
          <p:nvPr/>
        </p:nvPicPr>
        <p:blipFill rotWithShape="1">
          <a:blip r:embed="rId2">
            <a:extLst>
              <a:ext uri="{28A0092B-C50C-407E-A947-70E740481C1C}">
                <a14:useLocalDpi xmlns:a14="http://schemas.microsoft.com/office/drawing/2010/main" val="0"/>
              </a:ext>
            </a:extLst>
          </a:blip>
          <a:srcRect t="42955"/>
          <a:stretch/>
        </p:blipFill>
        <p:spPr bwMode="auto">
          <a:xfrm>
            <a:off x="0" y="-73152"/>
            <a:ext cx="9144000" cy="3477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rver361\data$\Afbeeldingen - HH\03_LOGO's\02 RURANT\logo-rurant logo quadri-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10597"/>
            <a:ext cx="987425" cy="63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7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Mogelijkheden gift</a:t>
            </a:r>
            <a:endParaRPr lang="nl-BE" dirty="0">
              <a:solidFill>
                <a:schemeClr val="accent5">
                  <a:lumMod val="50000"/>
                </a:schemeClr>
              </a:solidFill>
            </a:endParaRPr>
          </a:p>
        </p:txBody>
      </p:sp>
      <p:pic>
        <p:nvPicPr>
          <p:cNvPr id="2050" name="Picture 2" descr="\\server361\data$\Afbeeldingen - HH\03_LOGO's\02 RURANT\logo-rurant logo quadri-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10597"/>
            <a:ext cx="987425" cy="637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icoon factu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704" y="1950274"/>
            <a:ext cx="1502812" cy="15028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kassa teken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30" t="10809" r="3769" b="15786"/>
          <a:stretch/>
        </p:blipFill>
        <p:spPr bwMode="auto">
          <a:xfrm>
            <a:off x="1447064" y="4293291"/>
            <a:ext cx="1843120" cy="19440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ep 4"/>
          <p:cNvGrpSpPr/>
          <p:nvPr/>
        </p:nvGrpSpPr>
        <p:grpSpPr>
          <a:xfrm>
            <a:off x="5292080" y="1950274"/>
            <a:ext cx="1872208" cy="1622742"/>
            <a:chOff x="827584" y="2962596"/>
            <a:chExt cx="3048000" cy="3048001"/>
          </a:xfrm>
        </p:grpSpPr>
        <p:pic>
          <p:nvPicPr>
            <p:cNvPr id="2058" name="Picture 10" descr="Afbeeldingsresultaat voor collectebus 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62596"/>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971600" y="4833704"/>
              <a:ext cx="129614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p:cNvSpPr/>
            <p:nvPr/>
          </p:nvSpPr>
          <p:spPr>
            <a:xfrm rot="20841101">
              <a:off x="2098754" y="5235238"/>
              <a:ext cx="495672" cy="35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2060" name="Picture 12" descr="Afbeeldingsresultaat voor cadeau teke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3381" y="4292448"/>
            <a:ext cx="2203805" cy="156155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585432" y="1583873"/>
            <a:ext cx="1872208" cy="369332"/>
          </a:xfrm>
          <a:prstGeom prst="rect">
            <a:avLst/>
          </a:prstGeom>
          <a:noFill/>
        </p:spPr>
        <p:txBody>
          <a:bodyPr wrap="square" rtlCol="0">
            <a:spAutoFit/>
          </a:bodyPr>
          <a:lstStyle/>
          <a:p>
            <a:r>
              <a:rPr lang="nl-BE" u="sng" dirty="0" smtClean="0">
                <a:solidFill>
                  <a:schemeClr val="accent5">
                    <a:lumMod val="50000"/>
                  </a:schemeClr>
                </a:solidFill>
              </a:rPr>
              <a:t>Factuur</a:t>
            </a:r>
            <a:endParaRPr lang="nl-BE" u="sng" dirty="0">
              <a:solidFill>
                <a:schemeClr val="accent5">
                  <a:lumMod val="50000"/>
                </a:schemeClr>
              </a:solidFill>
            </a:endParaRPr>
          </a:p>
        </p:txBody>
      </p:sp>
      <p:sp>
        <p:nvSpPr>
          <p:cNvPr id="14" name="Tekstvak 13"/>
          <p:cNvSpPr txBox="1"/>
          <p:nvPr/>
        </p:nvSpPr>
        <p:spPr>
          <a:xfrm>
            <a:off x="1691680" y="3923959"/>
            <a:ext cx="1872208" cy="369332"/>
          </a:xfrm>
          <a:prstGeom prst="rect">
            <a:avLst/>
          </a:prstGeom>
          <a:noFill/>
        </p:spPr>
        <p:txBody>
          <a:bodyPr wrap="square" rtlCol="0">
            <a:spAutoFit/>
          </a:bodyPr>
          <a:lstStyle/>
          <a:p>
            <a:r>
              <a:rPr lang="nl-BE" u="sng" dirty="0" err="1" smtClean="0">
                <a:solidFill>
                  <a:schemeClr val="accent5">
                    <a:lumMod val="50000"/>
                  </a:schemeClr>
                </a:solidFill>
              </a:rPr>
              <a:t>Dagontvangsten</a:t>
            </a:r>
            <a:endParaRPr lang="nl-BE" u="sng" dirty="0">
              <a:solidFill>
                <a:schemeClr val="accent5">
                  <a:lumMod val="50000"/>
                </a:schemeClr>
              </a:solidFill>
            </a:endParaRPr>
          </a:p>
        </p:txBody>
      </p:sp>
      <p:sp>
        <p:nvSpPr>
          <p:cNvPr id="15" name="Tekstvak 14"/>
          <p:cNvSpPr txBox="1"/>
          <p:nvPr/>
        </p:nvSpPr>
        <p:spPr>
          <a:xfrm>
            <a:off x="5380541" y="1553095"/>
            <a:ext cx="1872208" cy="400110"/>
          </a:xfrm>
          <a:prstGeom prst="rect">
            <a:avLst/>
          </a:prstGeom>
          <a:noFill/>
        </p:spPr>
        <p:txBody>
          <a:bodyPr wrap="square" rtlCol="0">
            <a:spAutoFit/>
          </a:bodyPr>
          <a:lstStyle/>
          <a:p>
            <a:r>
              <a:rPr lang="nl-BE" sz="2000" u="sng" dirty="0" smtClean="0">
                <a:solidFill>
                  <a:schemeClr val="accent5">
                    <a:lumMod val="50000"/>
                  </a:schemeClr>
                </a:solidFill>
              </a:rPr>
              <a:t>Contante gift</a:t>
            </a:r>
            <a:endParaRPr lang="nl-BE" sz="2000" u="sng" dirty="0">
              <a:solidFill>
                <a:schemeClr val="accent5">
                  <a:lumMod val="50000"/>
                </a:schemeClr>
              </a:solidFill>
            </a:endParaRPr>
          </a:p>
        </p:txBody>
      </p:sp>
      <p:sp>
        <p:nvSpPr>
          <p:cNvPr id="16" name="Tekstvak 15"/>
          <p:cNvSpPr txBox="1"/>
          <p:nvPr/>
        </p:nvSpPr>
        <p:spPr>
          <a:xfrm>
            <a:off x="5458031" y="3875476"/>
            <a:ext cx="1872208" cy="369332"/>
          </a:xfrm>
          <a:prstGeom prst="rect">
            <a:avLst/>
          </a:prstGeom>
          <a:noFill/>
        </p:spPr>
        <p:txBody>
          <a:bodyPr wrap="square" rtlCol="0">
            <a:spAutoFit/>
          </a:bodyPr>
          <a:lstStyle/>
          <a:p>
            <a:r>
              <a:rPr lang="nl-BE" u="sng" dirty="0" smtClean="0">
                <a:solidFill>
                  <a:schemeClr val="accent5">
                    <a:lumMod val="50000"/>
                  </a:schemeClr>
                </a:solidFill>
              </a:rPr>
              <a:t>Verkoop gadget</a:t>
            </a:r>
            <a:endParaRPr lang="nl-BE" u="sng" dirty="0">
              <a:solidFill>
                <a:schemeClr val="accent5">
                  <a:lumMod val="50000"/>
                </a:schemeClr>
              </a:solidFill>
            </a:endParaRPr>
          </a:p>
        </p:txBody>
      </p:sp>
    </p:spTree>
    <p:extLst>
      <p:ext uri="{BB962C8B-B14F-4D97-AF65-F5344CB8AC3E}">
        <p14:creationId xmlns:p14="http://schemas.microsoft.com/office/powerpoint/2010/main" val="32799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Wat met BTW?</a:t>
            </a:r>
            <a:endParaRPr lang="nl-BE" dirty="0">
              <a:solidFill>
                <a:schemeClr val="accent5">
                  <a:lumMod val="50000"/>
                </a:schemeClr>
              </a:solidFill>
            </a:endParaRPr>
          </a:p>
        </p:txBody>
      </p:sp>
      <p:pic>
        <p:nvPicPr>
          <p:cNvPr id="3074" name="Picture 2" descr="Afbeeldingsresultaat voor geen b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2619375" cy="2371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ver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96952"/>
            <a:ext cx="1642466" cy="16424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679" y="2420888"/>
            <a:ext cx="2718389" cy="2378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rver361\data$\Afbeeldingen - HH\03_LOGO's\02 RURANT\logo-rurant logo quadri-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6010597"/>
            <a:ext cx="987425" cy="63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3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DOEL PROJECT</a:t>
            </a:r>
            <a:endParaRPr lang="nl-BE" dirty="0">
              <a:solidFill>
                <a:schemeClr val="accent5">
                  <a:lumMod val="50000"/>
                </a:schemeClr>
              </a:solidFill>
            </a:endParaRPr>
          </a:p>
        </p:txBody>
      </p:sp>
      <p:sp>
        <p:nvSpPr>
          <p:cNvPr id="3" name="Tijdelijke aanduiding voor tekst 2"/>
          <p:cNvSpPr>
            <a:spLocks noGrp="1"/>
          </p:cNvSpPr>
          <p:nvPr>
            <p:ph type="body" idx="1"/>
          </p:nvPr>
        </p:nvSpPr>
        <p:spPr/>
        <p:txBody>
          <a:bodyPr/>
          <a:lstStyle/>
          <a:p>
            <a:r>
              <a:rPr lang="nl-BE" dirty="0" smtClean="0"/>
              <a:t>Schapenbegrazing	</a:t>
            </a:r>
            <a:endParaRPr lang="nl-BE" dirty="0"/>
          </a:p>
        </p:txBody>
      </p:sp>
      <p:pic>
        <p:nvPicPr>
          <p:cNvPr id="5" name="Picture 2" descr="\\server361\data$\Afbeeldingen - HH\03_LOGO's\02 RURANT\logo-rurant logo quadri-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10597"/>
            <a:ext cx="987425" cy="637382"/>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7" descr="22154677_714317712110671_5937013619989598646_n.jpg"/>
          <p:cNvPicPr>
            <a:picLocks noChangeAspect="1"/>
          </p:cNvPicPr>
          <p:nvPr/>
        </p:nvPicPr>
        <p:blipFill rotWithShape="1">
          <a:blip r:embed="rId3">
            <a:extLst>
              <a:ext uri="{28A0092B-C50C-407E-A947-70E740481C1C}">
                <a14:useLocalDpi xmlns:a14="http://schemas.microsoft.com/office/drawing/2010/main" val="0"/>
              </a:ext>
            </a:extLst>
          </a:blip>
          <a:srcRect t="41206"/>
          <a:stretch/>
        </p:blipFill>
        <p:spPr>
          <a:xfrm>
            <a:off x="0" y="-17144"/>
            <a:ext cx="9189128" cy="3590160"/>
          </a:xfrm>
          <a:prstGeom prst="rect">
            <a:avLst/>
          </a:prstGeom>
        </p:spPr>
      </p:pic>
    </p:spTree>
    <p:extLst>
      <p:ext uri="{BB962C8B-B14F-4D97-AF65-F5344CB8AC3E}">
        <p14:creationId xmlns:p14="http://schemas.microsoft.com/office/powerpoint/2010/main" val="177369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chemeClr val="accent5">
                    <a:lumMod val="50000"/>
                  </a:schemeClr>
                </a:solidFill>
              </a:rPr>
              <a:t>VERVOLg</a:t>
            </a:r>
            <a:r>
              <a:rPr lang="nl-BE" dirty="0" smtClean="0">
                <a:solidFill>
                  <a:schemeClr val="accent5">
                    <a:lumMod val="50000"/>
                  </a:schemeClr>
                </a:solidFill>
              </a:rPr>
              <a:t> project</a:t>
            </a:r>
            <a:endParaRPr lang="nl-BE" dirty="0">
              <a:solidFill>
                <a:schemeClr val="accent5">
                  <a:lumMod val="50000"/>
                </a:schemeClr>
              </a:solidFill>
            </a:endParaRPr>
          </a:p>
        </p:txBody>
      </p:sp>
      <p:sp>
        <p:nvSpPr>
          <p:cNvPr id="3" name="Tijdelijke aanduiding voor tekst 2"/>
          <p:cNvSpPr>
            <a:spLocks noGrp="1"/>
          </p:cNvSpPr>
          <p:nvPr>
            <p:ph type="body" idx="1"/>
          </p:nvPr>
        </p:nvSpPr>
        <p:spPr/>
        <p:txBody>
          <a:bodyPr/>
          <a:lstStyle/>
          <a:p>
            <a:r>
              <a:rPr lang="nl-BE" dirty="0" smtClean="0"/>
              <a:t>Engagement	</a:t>
            </a:r>
            <a:endParaRPr lang="nl-BE" dirty="0"/>
          </a:p>
        </p:txBody>
      </p:sp>
      <p:pic>
        <p:nvPicPr>
          <p:cNvPr id="5" name="Picture 2" descr="\\server361\data$\Afbeeldingen - HH\03_LOGO's\02 RURANT\logo-rurant logo quadri-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10597"/>
            <a:ext cx="987425" cy="6373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eng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72"/>
            <a:ext cx="9036496" cy="340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5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sp>
        <p:nvSpPr>
          <p:cNvPr id="3076" name="Tekstvak 7"/>
          <p:cNvSpPr txBox="1">
            <a:spLocks noChangeArrowheads="1"/>
          </p:cNvSpPr>
          <p:nvPr/>
        </p:nvSpPr>
        <p:spPr bwMode="auto">
          <a:xfrm>
            <a:off x="547688" y="533400"/>
            <a:ext cx="75961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a:spcBef>
                <a:spcPct val="0"/>
              </a:spcBef>
              <a:buFontTx/>
              <a:buNone/>
            </a:pPr>
            <a:r>
              <a:rPr lang="nl-BE" altLang="nl-BE" sz="3500" b="1">
                <a:solidFill>
                  <a:srgbClr val="241E46"/>
                </a:solidFill>
                <a:latin typeface="Verdana" pitchFamily="34" charset="0"/>
              </a:rPr>
              <a:t>Eén sterk logo</a:t>
            </a:r>
          </a:p>
        </p:txBody>
      </p:sp>
      <p:pic>
        <p:nvPicPr>
          <p:cNvPr id="307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24"/>
          <p:cNvPicPr>
            <a:picLocks noChangeAspect="1" noChangeArrowheads="1"/>
          </p:cNvPicPr>
          <p:nvPr/>
        </p:nvPicPr>
        <p:blipFill>
          <a:blip r:embed="rId4">
            <a:extLst>
              <a:ext uri="{28A0092B-C50C-407E-A947-70E740481C1C}">
                <a14:useLocalDpi xmlns:a14="http://schemas.microsoft.com/office/drawing/2010/main" val="0"/>
              </a:ext>
            </a:extLst>
          </a:blip>
          <a:srcRect l="16197" t="24213" r="15691" b="17480"/>
          <a:stretch>
            <a:fillRect/>
          </a:stretch>
        </p:blipFill>
        <p:spPr bwMode="auto">
          <a:xfrm>
            <a:off x="623888" y="1454150"/>
            <a:ext cx="7997825" cy="42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47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sp>
        <p:nvSpPr>
          <p:cNvPr id="4100" name="Tekstvak 7"/>
          <p:cNvSpPr txBox="1">
            <a:spLocks noChangeArrowheads="1"/>
          </p:cNvSpPr>
          <p:nvPr/>
        </p:nvSpPr>
        <p:spPr bwMode="auto">
          <a:xfrm>
            <a:off x="547688" y="533400"/>
            <a:ext cx="75961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a:spcBef>
                <a:spcPct val="0"/>
              </a:spcBef>
              <a:buFontTx/>
              <a:buNone/>
            </a:pPr>
            <a:r>
              <a:rPr lang="nl-BE" altLang="nl-BE" sz="3500" b="1">
                <a:solidFill>
                  <a:srgbClr val="241E46"/>
                </a:solidFill>
                <a:latin typeface="Verdana" pitchFamily="34" charset="0"/>
              </a:rPr>
              <a:t>Eén sterk logo</a:t>
            </a:r>
          </a:p>
        </p:txBody>
      </p:sp>
      <p:pic>
        <p:nvPicPr>
          <p:cNvPr id="410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00" y="2012950"/>
            <a:ext cx="1376363"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8" descr="N:\Mijn Documenten\Data\Communicatie\3 Huisstijl en sjablonen\Huisstijl Koloniën van Weldadigheid\Logos definitief\_logo's verschillende Koloniën\_jpg\RGB\logo-kolonie¦ên-van-weldadigheid-frederiksoord-RGB-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9975" y="4719638"/>
            <a:ext cx="801688"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N:\Mijn Documenten\Data\Communicatie\3 Huisstijl en sjablonen\Huisstijl Koloniën van Weldadigheid\Logos definitief\_logo's verschillende Koloniën\_jpg\RGB\logo-kolonie¦ên-van-weldadigheid-wilhelminaoord-RGB-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7888" y="4719638"/>
            <a:ext cx="808037"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N:\Mijn Documenten\Data\Communicatie\3 Huisstijl en sjablonen\Huisstijl Koloniën van Weldadigheid\Logos definitief\_logo's verschillende Koloniën\_jpg\RGB\logo-kolonie¦ên-van-weldadigheid-willemsoord-RGB-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4719638"/>
            <a:ext cx="8001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N:\Mijn Documenten\Data\Communicatie\3 Huisstijl en sjablonen\Huisstijl Koloniën van Weldadigheid\Logos definitief\_logo's verschillende Koloniën\_jpg\RGB\logo-kolonie¦ên-van-weldadigheid-ommerschans-RGB-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2925" y="4676775"/>
            <a:ext cx="7985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N:\Mijn Documenten\Data\Communicatie\3 Huisstijl en sjablonen\Huisstijl Koloniën van Weldadigheid\Logos definitief\_logo's verschillende Koloniën\_jpg\RGB\logo-kolonie¦ên-van-weldadigheid-wortel-RGB-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7825" y="4705350"/>
            <a:ext cx="7572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N:\Mijn Documenten\Data\Communicatie\3 Huisstijl en sjablonen\Huisstijl Koloniën van Weldadigheid\Logos definitief\_logo's verschillende Koloniën\_jpg\RGB\logo-kolonie¦ên-van-weldadigheid-veenhuizen-RGB-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0650" y="4705350"/>
            <a:ext cx="7826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N:\Mijn Documenten\Data\Communicatie\3 Huisstijl en sjablonen\Huisstijl Koloniën van Weldadigheid\Logos definitief\_logo's verschillende Koloniën\_jpg\RGB\logo-kolonie¦ên-van-weldadigheid-merksplas-RGB-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75550" y="4691063"/>
            <a:ext cx="781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2"/>
          <p:cNvCxnSpPr/>
          <p:nvPr/>
        </p:nvCxnSpPr>
        <p:spPr>
          <a:xfrm>
            <a:off x="1471613" y="4224338"/>
            <a:ext cx="64944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chte verbindingslijn 4"/>
          <p:cNvCxnSpPr/>
          <p:nvPr/>
        </p:nvCxnSpPr>
        <p:spPr>
          <a:xfrm>
            <a:off x="1471613" y="4224338"/>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Rechte verbindingslijn 19"/>
          <p:cNvCxnSpPr/>
          <p:nvPr/>
        </p:nvCxnSpPr>
        <p:spPr>
          <a:xfrm>
            <a:off x="2552700" y="4238625"/>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a:off x="3667125" y="4238625"/>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Rechte verbindingslijn 21"/>
          <p:cNvCxnSpPr/>
          <p:nvPr/>
        </p:nvCxnSpPr>
        <p:spPr>
          <a:xfrm>
            <a:off x="4718050" y="4224338"/>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Rechte verbindingslijn 22"/>
          <p:cNvCxnSpPr/>
          <p:nvPr/>
        </p:nvCxnSpPr>
        <p:spPr>
          <a:xfrm>
            <a:off x="5845175" y="4208463"/>
            <a:ext cx="0" cy="334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Rechte verbindingslijn 23"/>
          <p:cNvCxnSpPr/>
          <p:nvPr/>
        </p:nvCxnSpPr>
        <p:spPr>
          <a:xfrm>
            <a:off x="6861175" y="4224338"/>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Rechte verbindingslijn 24"/>
          <p:cNvCxnSpPr/>
          <p:nvPr/>
        </p:nvCxnSpPr>
        <p:spPr>
          <a:xfrm>
            <a:off x="7966075" y="4208463"/>
            <a:ext cx="0" cy="334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Rechte verbindingslijn 25"/>
          <p:cNvCxnSpPr/>
          <p:nvPr/>
        </p:nvCxnSpPr>
        <p:spPr>
          <a:xfrm>
            <a:off x="4883150" y="3875088"/>
            <a:ext cx="0" cy="33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18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sp>
        <p:nvSpPr>
          <p:cNvPr id="5124" name="Tekstvak 7"/>
          <p:cNvSpPr txBox="1">
            <a:spLocks noChangeArrowheads="1"/>
          </p:cNvSpPr>
          <p:nvPr/>
        </p:nvSpPr>
        <p:spPr bwMode="auto">
          <a:xfrm>
            <a:off x="547688" y="533400"/>
            <a:ext cx="82486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a:spcBef>
                <a:spcPct val="0"/>
              </a:spcBef>
              <a:buFontTx/>
              <a:buNone/>
            </a:pPr>
            <a:r>
              <a:rPr lang="nl-BE" altLang="nl-BE" sz="3500" b="1">
                <a:solidFill>
                  <a:srgbClr val="241E46"/>
                </a:solidFill>
                <a:latin typeface="Verdana" pitchFamily="34" charset="0"/>
              </a:rPr>
              <a:t>Eén sterk logo = één sterk merk</a:t>
            </a:r>
          </a:p>
        </p:txBody>
      </p:sp>
      <p:pic>
        <p:nvPicPr>
          <p:cNvPr id="51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itel 3"/>
          <p:cNvSpPr txBox="1">
            <a:spLocks/>
          </p:cNvSpPr>
          <p:nvPr/>
        </p:nvSpPr>
        <p:spPr bwMode="auto">
          <a:xfrm>
            <a:off x="687388" y="1584325"/>
            <a:ext cx="79771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50825">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170000"/>
              </a:lnSpc>
              <a:spcBef>
                <a:spcPct val="0"/>
              </a:spcBef>
              <a:buClr>
                <a:srgbClr val="241E46"/>
              </a:buClr>
              <a:buSzPct val="150000"/>
            </a:pPr>
            <a:r>
              <a:rPr lang="nl-NL" altLang="nl-BE" sz="2000">
                <a:latin typeface="Verdana" pitchFamily="34" charset="0"/>
              </a:rPr>
              <a:t>Registratie beeldmerk:</a:t>
            </a:r>
          </a:p>
          <a:p>
            <a:pPr lvl="1" eaLnBrk="1" hangingPunct="1">
              <a:lnSpc>
                <a:spcPct val="170000"/>
              </a:lnSpc>
              <a:spcBef>
                <a:spcPct val="0"/>
              </a:spcBef>
              <a:buClr>
                <a:srgbClr val="241E46"/>
              </a:buClr>
              <a:buSzPct val="150000"/>
            </a:pPr>
            <a:r>
              <a:rPr lang="nl-NL" altLang="nl-BE" sz="1600">
                <a:latin typeface="Verdana" pitchFamily="34" charset="0"/>
              </a:rPr>
              <a:t>Overzicht op gebruik (wie, waarvoor, wanneer, hoe lang,…)</a:t>
            </a:r>
          </a:p>
          <a:p>
            <a:pPr lvl="1" eaLnBrk="1" hangingPunct="1">
              <a:lnSpc>
                <a:spcPct val="170000"/>
              </a:lnSpc>
              <a:spcBef>
                <a:spcPct val="0"/>
              </a:spcBef>
              <a:buClr>
                <a:srgbClr val="241E46"/>
              </a:buClr>
              <a:buSzPct val="150000"/>
            </a:pPr>
            <a:r>
              <a:rPr lang="nl-NL" altLang="nl-BE" sz="1600">
                <a:latin typeface="Verdana" pitchFamily="34" charset="0"/>
              </a:rPr>
              <a:t>Kwaliteit nastreven: </a:t>
            </a:r>
          </a:p>
          <a:p>
            <a:pPr lvl="2" eaLnBrk="1" hangingPunct="1">
              <a:lnSpc>
                <a:spcPct val="170000"/>
              </a:lnSpc>
              <a:spcBef>
                <a:spcPct val="0"/>
              </a:spcBef>
              <a:buClr>
                <a:srgbClr val="241E46"/>
              </a:buClr>
              <a:buSzPct val="150000"/>
            </a:pPr>
            <a:r>
              <a:rPr lang="nl-NL" altLang="nl-BE" sz="1200">
                <a:latin typeface="Verdana" pitchFamily="34" charset="0"/>
              </a:rPr>
              <a:t>Link tussen product en merk</a:t>
            </a:r>
          </a:p>
          <a:p>
            <a:pPr eaLnBrk="1" hangingPunct="1">
              <a:lnSpc>
                <a:spcPct val="170000"/>
              </a:lnSpc>
              <a:spcBef>
                <a:spcPct val="0"/>
              </a:spcBef>
              <a:buClr>
                <a:srgbClr val="241E46"/>
              </a:buClr>
              <a:buSzPct val="150000"/>
            </a:pPr>
            <a:r>
              <a:rPr lang="nl-NL" altLang="nl-BE" sz="2000">
                <a:latin typeface="Verdana" pitchFamily="34" charset="0"/>
              </a:rPr>
              <a:t>Kempens Landschap en Drenthe geven goedkeuring  </a:t>
            </a:r>
          </a:p>
          <a:p>
            <a:pPr lvl="1" eaLnBrk="1" hangingPunct="1">
              <a:lnSpc>
                <a:spcPct val="170000"/>
              </a:lnSpc>
              <a:spcBef>
                <a:spcPct val="0"/>
              </a:spcBef>
              <a:buClr>
                <a:srgbClr val="241E46"/>
              </a:buClr>
              <a:buSzPct val="150000"/>
            </a:pPr>
            <a:r>
              <a:rPr lang="nl-NL" altLang="nl-BE" sz="1600">
                <a:latin typeface="Verdana" pitchFamily="34" charset="0"/>
              </a:rPr>
              <a:t>Schriftelijke aanvraag indienen </a:t>
            </a:r>
          </a:p>
          <a:p>
            <a:pPr lvl="2" eaLnBrk="1" hangingPunct="1">
              <a:lnSpc>
                <a:spcPct val="170000"/>
              </a:lnSpc>
              <a:spcBef>
                <a:spcPct val="0"/>
              </a:spcBef>
              <a:buClr>
                <a:srgbClr val="241E46"/>
              </a:buClr>
              <a:buSzPct val="150000"/>
            </a:pPr>
            <a:r>
              <a:rPr lang="nl-NL" altLang="nl-BE" sz="1200">
                <a:latin typeface="Verdana" pitchFamily="34" charset="0"/>
              </a:rPr>
              <a:t>Structureel of eenmalig</a:t>
            </a:r>
          </a:p>
          <a:p>
            <a:pPr lvl="2" eaLnBrk="1" hangingPunct="1">
              <a:lnSpc>
                <a:spcPct val="170000"/>
              </a:lnSpc>
              <a:spcBef>
                <a:spcPct val="0"/>
              </a:spcBef>
              <a:buClr>
                <a:srgbClr val="241E46"/>
              </a:buClr>
              <a:buSzPct val="150000"/>
            </a:pPr>
            <a:r>
              <a:rPr lang="nl-NL" altLang="nl-BE" sz="1200">
                <a:latin typeface="Verdana" pitchFamily="34" charset="0"/>
              </a:rPr>
              <a:t>Type: product/communicatiemiddel of Activiteit/event/…</a:t>
            </a:r>
          </a:p>
          <a:p>
            <a:pPr lvl="2" eaLnBrk="1" hangingPunct="1">
              <a:lnSpc>
                <a:spcPct val="170000"/>
              </a:lnSpc>
              <a:spcBef>
                <a:spcPct val="0"/>
              </a:spcBef>
              <a:buClr>
                <a:srgbClr val="241E46"/>
              </a:buClr>
              <a:buSzPct val="150000"/>
            </a:pPr>
            <a:r>
              <a:rPr lang="nl-NL" altLang="nl-BE" sz="1200">
                <a:latin typeface="Verdana" pitchFamily="34" charset="0"/>
              </a:rPr>
              <a:t>Duidelijke beschrijving van wat het inhoud, wanneer het gebruikt wordt en voorbeeld van waar logo gebruikt wordt</a:t>
            </a:r>
          </a:p>
          <a:p>
            <a:pPr lvl="1" eaLnBrk="1" hangingPunct="1">
              <a:lnSpc>
                <a:spcPct val="170000"/>
              </a:lnSpc>
              <a:spcBef>
                <a:spcPct val="0"/>
              </a:spcBef>
              <a:buClr>
                <a:srgbClr val="241E46"/>
              </a:buClr>
              <a:buSzPct val="150000"/>
            </a:pPr>
            <a:r>
              <a:rPr lang="nl-NL" altLang="nl-BE" sz="1600">
                <a:latin typeface="Verdana" pitchFamily="34" charset="0"/>
              </a:rPr>
              <a:t>Vlot verloop: via e-mail</a:t>
            </a:r>
            <a:endParaRPr lang="nl-NL" altLang="nl-BE" sz="2000">
              <a:latin typeface="Verdana" pitchFamily="34" charset="0"/>
            </a:endParaRPr>
          </a:p>
        </p:txBody>
      </p:sp>
    </p:spTree>
    <p:extLst>
      <p:ext uri="{BB962C8B-B14F-4D97-AF65-F5344CB8AC3E}">
        <p14:creationId xmlns:p14="http://schemas.microsoft.com/office/powerpoint/2010/main" val="387657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sp>
        <p:nvSpPr>
          <p:cNvPr id="6148" name="Tekstvak 7"/>
          <p:cNvSpPr txBox="1">
            <a:spLocks noChangeArrowheads="1"/>
          </p:cNvSpPr>
          <p:nvPr/>
        </p:nvSpPr>
        <p:spPr bwMode="auto">
          <a:xfrm>
            <a:off x="547688" y="533400"/>
            <a:ext cx="82486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a:spcBef>
                <a:spcPct val="0"/>
              </a:spcBef>
              <a:buFontTx/>
              <a:buNone/>
            </a:pPr>
            <a:r>
              <a:rPr lang="nl-BE" altLang="nl-BE" sz="3500" b="1">
                <a:solidFill>
                  <a:srgbClr val="241E46"/>
                </a:solidFill>
                <a:latin typeface="Verdana" pitchFamily="34" charset="0"/>
              </a:rPr>
              <a:t>Eén sterk logo = één sterk merk</a:t>
            </a:r>
          </a:p>
        </p:txBody>
      </p:sp>
      <p:pic>
        <p:nvPicPr>
          <p:cNvPr id="61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el 3"/>
          <p:cNvSpPr txBox="1">
            <a:spLocks/>
          </p:cNvSpPr>
          <p:nvPr/>
        </p:nvSpPr>
        <p:spPr bwMode="auto">
          <a:xfrm>
            <a:off x="687388" y="1584325"/>
            <a:ext cx="79771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50825">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170000"/>
              </a:lnSpc>
              <a:spcBef>
                <a:spcPct val="0"/>
              </a:spcBef>
              <a:buClr>
                <a:srgbClr val="241E46"/>
              </a:buClr>
              <a:buSzPct val="150000"/>
              <a:defRPr/>
            </a:pPr>
            <a:r>
              <a:rPr lang="nl-NL" altLang="nl-BE" sz="2000" dirty="0" smtClean="0">
                <a:latin typeface="Verdana" pitchFamily="34" charset="0"/>
              </a:rPr>
              <a:t>Partners netwerk Visitor Giving: </a:t>
            </a:r>
          </a:p>
          <a:p>
            <a:pPr lvl="1" eaLnBrk="1" hangingPunct="1">
              <a:lnSpc>
                <a:spcPct val="170000"/>
              </a:lnSpc>
              <a:spcBef>
                <a:spcPct val="0"/>
              </a:spcBef>
              <a:buClr>
                <a:srgbClr val="241E46"/>
              </a:buClr>
              <a:buSzPct val="150000"/>
              <a:defRPr/>
            </a:pPr>
            <a:r>
              <a:rPr lang="nl-NL" altLang="nl-BE" sz="1600" dirty="0" smtClean="0">
                <a:latin typeface="Verdana" pitchFamily="34" charset="0"/>
              </a:rPr>
              <a:t>Visibiliteit op website </a:t>
            </a:r>
            <a:r>
              <a:rPr lang="nl-NL" altLang="nl-BE" sz="1600" dirty="0" smtClean="0">
                <a:latin typeface="Verdana" pitchFamily="34" charset="0"/>
                <a:hlinkClick r:id="rId4"/>
              </a:rPr>
              <a:t>www.kolonie57.be</a:t>
            </a:r>
            <a:endParaRPr lang="nl-NL" altLang="nl-BE" sz="1600" dirty="0" smtClean="0">
              <a:latin typeface="Verdana" pitchFamily="34" charset="0"/>
            </a:endParaRPr>
          </a:p>
          <a:p>
            <a:pPr lvl="1" eaLnBrk="1" hangingPunct="1">
              <a:lnSpc>
                <a:spcPct val="170000"/>
              </a:lnSpc>
              <a:spcBef>
                <a:spcPct val="0"/>
              </a:spcBef>
              <a:buClr>
                <a:srgbClr val="241E46"/>
              </a:buClr>
              <a:buSzPct val="150000"/>
              <a:defRPr/>
            </a:pPr>
            <a:r>
              <a:rPr lang="nl-NL" altLang="nl-BE" sz="1600" dirty="0" smtClean="0">
                <a:latin typeface="Verdana" pitchFamily="34" charset="0"/>
              </a:rPr>
              <a:t>Visibiliteit op website </a:t>
            </a:r>
            <a:r>
              <a:rPr lang="nl-NL" altLang="nl-BE" sz="1600" dirty="0" smtClean="0">
                <a:latin typeface="Verdana" pitchFamily="34" charset="0"/>
                <a:hlinkClick r:id="rId5"/>
              </a:rPr>
              <a:t>www.kolonienvanweldadigheid.eu</a:t>
            </a:r>
            <a:r>
              <a:rPr lang="nl-NL" altLang="nl-BE" sz="1600" dirty="0" smtClean="0">
                <a:latin typeface="Verdana" pitchFamily="34" charset="0"/>
              </a:rPr>
              <a:t> </a:t>
            </a:r>
          </a:p>
          <a:p>
            <a:pPr marL="457200" lvl="1" indent="0" eaLnBrk="1" hangingPunct="1">
              <a:lnSpc>
                <a:spcPct val="170000"/>
              </a:lnSpc>
              <a:spcBef>
                <a:spcPct val="0"/>
              </a:spcBef>
              <a:buClr>
                <a:srgbClr val="241E46"/>
              </a:buClr>
              <a:buSzPct val="150000"/>
              <a:buFont typeface="Arial" pitchFamily="34" charset="0"/>
              <a:buNone/>
              <a:defRPr/>
            </a:pPr>
            <a:endParaRPr lang="nl-NL" altLang="nl-BE" sz="1600" dirty="0" smtClean="0">
              <a:latin typeface="Verdana" pitchFamily="34" charset="0"/>
            </a:endParaRPr>
          </a:p>
        </p:txBody>
      </p:sp>
    </p:spTree>
    <p:extLst>
      <p:ext uri="{BB962C8B-B14F-4D97-AF65-F5344CB8AC3E}">
        <p14:creationId xmlns:p14="http://schemas.microsoft.com/office/powerpoint/2010/main" val="22865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pic>
        <p:nvPicPr>
          <p:cNvPr id="717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t="7089" b="3899"/>
          <a:stretch>
            <a:fillRect/>
          </a:stretch>
        </p:blipFill>
        <p:spPr bwMode="auto">
          <a:xfrm>
            <a:off x="122238" y="639763"/>
            <a:ext cx="8859837" cy="49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880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pic>
        <p:nvPicPr>
          <p:cNvPr id="819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2"/>
          <p:cNvPicPr>
            <a:picLocks noChangeAspect="1" noChangeArrowheads="1"/>
          </p:cNvPicPr>
          <p:nvPr/>
        </p:nvPicPr>
        <p:blipFill>
          <a:blip r:embed="rId4">
            <a:extLst>
              <a:ext uri="{28A0092B-C50C-407E-A947-70E740481C1C}">
                <a14:useLocalDpi xmlns:a14="http://schemas.microsoft.com/office/drawing/2010/main" val="0"/>
              </a:ext>
            </a:extLst>
          </a:blip>
          <a:srcRect t="7944" b="4272"/>
          <a:stretch>
            <a:fillRect/>
          </a:stretch>
        </p:blipFill>
        <p:spPr bwMode="auto">
          <a:xfrm>
            <a:off x="130175" y="754063"/>
            <a:ext cx="8809038"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3"/>
          <p:cNvPicPr>
            <a:picLocks noChangeAspect="1" noChangeArrowheads="1"/>
          </p:cNvPicPr>
          <p:nvPr/>
        </p:nvPicPr>
        <p:blipFill>
          <a:blip r:embed="rId5">
            <a:extLst>
              <a:ext uri="{28A0092B-C50C-407E-A947-70E740481C1C}">
                <a14:useLocalDpi xmlns:a14="http://schemas.microsoft.com/office/drawing/2010/main" val="0"/>
              </a:ext>
            </a:extLst>
          </a:blip>
          <a:srcRect b="-111"/>
          <a:stretch>
            <a:fillRect/>
          </a:stretch>
        </p:blipFill>
        <p:spPr bwMode="auto">
          <a:xfrm>
            <a:off x="5980113" y="3297238"/>
            <a:ext cx="187166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5980113" y="5283200"/>
            <a:ext cx="2046287" cy="646113"/>
          </a:xfrm>
          <a:prstGeom prst="rect">
            <a:avLst/>
          </a:prstGeom>
          <a:noFill/>
        </p:spPr>
        <p:txBody>
          <a:bodyPr>
            <a:spAutoFit/>
          </a:bodyPr>
          <a:lstStyle/>
          <a:p>
            <a:pPr>
              <a:defRPr/>
            </a:pPr>
            <a:r>
              <a:rPr lang="nl-BE" sz="1200" b="1" cap="all" dirty="0">
                <a:solidFill>
                  <a:srgbClr val="241E46"/>
                </a:solidFill>
                <a:latin typeface="Verdana" panose="020B0604030504040204" pitchFamily="34" charset="0"/>
                <a:ea typeface="Verdana" panose="020B0604030504040204" pitchFamily="34" charset="0"/>
                <a:cs typeface="Verdana" panose="020B0604030504040204" pitchFamily="34" charset="0"/>
              </a:rPr>
              <a:t>Verkooppunten streek- of Kolonieproducten</a:t>
            </a:r>
          </a:p>
        </p:txBody>
      </p:sp>
    </p:spTree>
    <p:extLst>
      <p:ext uri="{BB962C8B-B14F-4D97-AF65-F5344CB8AC3E}">
        <p14:creationId xmlns:p14="http://schemas.microsoft.com/office/powerpoint/2010/main" val="4155326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pic>
        <p:nvPicPr>
          <p:cNvPr id="92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t="7388" b="40434"/>
          <a:stretch>
            <a:fillRect/>
          </a:stretch>
        </p:blipFill>
        <p:spPr bwMode="auto">
          <a:xfrm>
            <a:off x="0" y="269875"/>
            <a:ext cx="91440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2"/>
          <p:cNvPicPr>
            <a:picLocks noChangeAspect="1" noChangeArrowheads="1"/>
          </p:cNvPicPr>
          <p:nvPr/>
        </p:nvPicPr>
        <p:blipFill>
          <a:blip r:embed="rId5">
            <a:extLst>
              <a:ext uri="{28A0092B-C50C-407E-A947-70E740481C1C}">
                <a14:useLocalDpi xmlns:a14="http://schemas.microsoft.com/office/drawing/2010/main" val="0"/>
              </a:ext>
            </a:extLst>
          </a:blip>
          <a:srcRect t="7732" b="40205"/>
          <a:stretch>
            <a:fillRect/>
          </a:stretch>
        </p:blipFill>
        <p:spPr bwMode="auto">
          <a:xfrm>
            <a:off x="3175" y="3149600"/>
            <a:ext cx="9010650" cy="293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272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txBox="1">
            <a:spLocks/>
          </p:cNvSpPr>
          <p:nvPr/>
        </p:nvSpPr>
        <p:spPr bwMode="auto">
          <a:xfrm>
            <a:off x="581025" y="639763"/>
            <a:ext cx="5492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ea typeface="ヒラギノ角ゴ Pro W3"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ヒラギノ角ゴ Pro W3"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ヒラギノ角ゴ Pro W3"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ヒラギノ角ゴ Pro W3" pitchFamily="126"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6" charset="-128"/>
              </a:defRPr>
            </a:lvl9pPr>
          </a:lstStyle>
          <a:p>
            <a:pPr eaLnBrk="1" hangingPunct="1">
              <a:lnSpc>
                <a:spcPct val="90000"/>
              </a:lnSpc>
              <a:spcBef>
                <a:spcPct val="0"/>
              </a:spcBef>
              <a:buFontTx/>
              <a:buNone/>
            </a:pPr>
            <a:endParaRPr lang="nl-BE" altLang="nl-BE" sz="3600">
              <a:solidFill>
                <a:srgbClr val="494F00"/>
              </a:solidFill>
              <a:latin typeface="Georgia" pitchFamily="18" charset="0"/>
            </a:endParaRPr>
          </a:p>
        </p:txBody>
      </p:sp>
      <p:cxnSp>
        <p:nvCxnSpPr>
          <p:cNvPr id="8" name="Rechte verbindingslijn 7"/>
          <p:cNvCxnSpPr/>
          <p:nvPr/>
        </p:nvCxnSpPr>
        <p:spPr>
          <a:xfrm>
            <a:off x="1133475" y="6600825"/>
            <a:ext cx="7848600" cy="0"/>
          </a:xfrm>
          <a:prstGeom prst="line">
            <a:avLst/>
          </a:prstGeom>
          <a:ln>
            <a:solidFill>
              <a:srgbClr val="241E46"/>
            </a:solidFill>
          </a:ln>
        </p:spPr>
        <p:style>
          <a:lnRef idx="2">
            <a:schemeClr val="accent1"/>
          </a:lnRef>
          <a:fillRef idx="0">
            <a:schemeClr val="accent1"/>
          </a:fillRef>
          <a:effectRef idx="1">
            <a:schemeClr val="accent1"/>
          </a:effectRef>
          <a:fontRef idx="minor">
            <a:schemeClr val="tx1"/>
          </a:fontRef>
        </p:style>
      </p:cxnSp>
      <p:pic>
        <p:nvPicPr>
          <p:cNvPr id="1024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00" y="6089650"/>
            <a:ext cx="5889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549275"/>
            <a:ext cx="9144001"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4"/>
          <p:cNvPicPr>
            <a:picLocks noChangeAspect="1" noChangeArrowheads="1"/>
          </p:cNvPicPr>
          <p:nvPr/>
        </p:nvPicPr>
        <p:blipFill>
          <a:blip r:embed="rId5">
            <a:extLst>
              <a:ext uri="{28A0092B-C50C-407E-A947-70E740481C1C}">
                <a14:useLocalDpi xmlns:a14="http://schemas.microsoft.com/office/drawing/2010/main" val="0"/>
              </a:ext>
            </a:extLst>
          </a:blip>
          <a:srcRect t="7603" b="45119"/>
          <a:stretch>
            <a:fillRect/>
          </a:stretch>
        </p:blipFill>
        <p:spPr bwMode="auto">
          <a:xfrm>
            <a:off x="-26988" y="3201988"/>
            <a:ext cx="9185276" cy="27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8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693</Words>
  <Application>Microsoft Office PowerPoint</Application>
  <PresentationFormat>Diavoorstelling (4:3)</PresentationFormat>
  <Paragraphs>65</Paragraphs>
  <Slides>15</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Georgia</vt:lpstr>
      <vt:lpstr>Verdana</vt:lpstr>
      <vt:lpstr>ヒラギノ角ゴ Pro W3</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COMMUNICATIE</vt:lpstr>
      <vt:lpstr>Visitor Giving - Praktisch</vt:lpstr>
      <vt:lpstr>Mogelijkheden gift</vt:lpstr>
      <vt:lpstr>Wat met BTW?</vt:lpstr>
      <vt:lpstr>DOEL PROJECT</vt:lpstr>
      <vt:lpstr>VERVOLg project</vt:lpstr>
    </vt:vector>
  </TitlesOfParts>
  <Company>PROVANT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BREDA Kim</dc:creator>
  <cp:lastModifiedBy>VAN SELM Laura</cp:lastModifiedBy>
  <cp:revision>7</cp:revision>
  <dcterms:created xsi:type="dcterms:W3CDTF">2018-01-18T12:06:21Z</dcterms:created>
  <dcterms:modified xsi:type="dcterms:W3CDTF">2019-01-30T13:06:20Z</dcterms:modified>
</cp:coreProperties>
</file>